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3274C-7301-44E3-A3B9-B503321B6BF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B44F6-492B-47ED-AA00-0ED6826A19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Индивидуальный отбор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2016-2017 учебный год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Критерии 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ндивидуального отбора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результаты итоговой аттестации (</a:t>
            </a:r>
            <a:r>
              <a:rPr lang="ru-RU" b="1" dirty="0"/>
              <a:t>средний балл аттестата об основном общем образовании</a:t>
            </a:r>
            <a:r>
              <a:rPr lang="ru-RU" dirty="0"/>
              <a:t>);</a:t>
            </a:r>
          </a:p>
          <a:p>
            <a:r>
              <a:rPr lang="ru-RU" dirty="0"/>
              <a:t> </a:t>
            </a:r>
            <a:r>
              <a:rPr lang="ru-RU" dirty="0" smtClean="0"/>
              <a:t>результаты </a:t>
            </a:r>
            <a:r>
              <a:rPr lang="ru-RU" dirty="0"/>
              <a:t>государственной итоговой аттестации, завершающей освоение основной образовательной программы основного общего образования (</a:t>
            </a:r>
            <a:r>
              <a:rPr lang="ru-RU" b="1" dirty="0"/>
              <a:t>справка о результатах государственной итоговой аттестации</a:t>
            </a:r>
            <a:r>
              <a:rPr lang="ru-RU" dirty="0"/>
              <a:t>);</a:t>
            </a:r>
          </a:p>
          <a:p>
            <a:r>
              <a:rPr lang="ru-RU" dirty="0"/>
              <a:t> </a:t>
            </a:r>
            <a:r>
              <a:rPr lang="ru-RU" dirty="0" smtClean="0"/>
              <a:t>индивидуальные </a:t>
            </a:r>
            <a:r>
              <a:rPr lang="ru-RU" dirty="0"/>
              <a:t>учебные достижения учащихся (</a:t>
            </a:r>
            <a:r>
              <a:rPr lang="ru-RU" b="1" dirty="0" err="1"/>
              <a:t>портфолио</a:t>
            </a:r>
            <a:r>
              <a:rPr lang="ru-RU" dirty="0"/>
              <a:t>);</a:t>
            </a:r>
          </a:p>
          <a:p>
            <a:r>
              <a:rPr lang="ru-RU" dirty="0"/>
              <a:t> </a:t>
            </a:r>
            <a:r>
              <a:rPr lang="ru-RU" dirty="0" smtClean="0"/>
              <a:t>результаты </a:t>
            </a:r>
            <a:r>
              <a:rPr lang="ru-RU" dirty="0"/>
              <a:t>индивидуального отбора (</a:t>
            </a:r>
            <a:r>
              <a:rPr lang="ru-RU" b="1" dirty="0"/>
              <a:t>тестирования, собеседования</a:t>
            </a:r>
            <a:r>
              <a:rPr lang="ru-RU" dirty="0"/>
              <a:t>) учащегося.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83264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Участие учащихся в индивидуальном отборе осуществляется по личному заявлению родителя при предъявлении оригинала документа, удостоверяющего личность родителя. </a:t>
            </a:r>
          </a:p>
          <a:p>
            <a:pPr algn="just"/>
            <a:r>
              <a:rPr lang="ru-RU" dirty="0" smtClean="0"/>
              <a:t>Заявления подается не позднее 5 рабочих дней до начала проведения индивидуального отбора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Индивидуальный отбор осуществляется в четыре этапа: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 этап – проведение экспертизы документов;</a:t>
            </a:r>
          </a:p>
          <a:p>
            <a:r>
              <a:rPr lang="ru-RU" dirty="0" smtClean="0"/>
              <a:t>2 этап – проведение вступительных испытаний (тестирования, собеседования) учащихся;</a:t>
            </a:r>
          </a:p>
          <a:p>
            <a:r>
              <a:rPr lang="ru-RU" dirty="0" smtClean="0"/>
              <a:t>3 этап – составление рейтинга достижений учащихся;</a:t>
            </a:r>
          </a:p>
          <a:p>
            <a:r>
              <a:rPr lang="ru-RU" dirty="0" smtClean="0"/>
              <a:t>4 этап – принятие решения о зачислении учащихся.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264696"/>
          </a:xfrm>
        </p:spPr>
        <p:txBody>
          <a:bodyPr>
            <a:normAutofit/>
          </a:bodyPr>
          <a:lstStyle/>
          <a:p>
            <a:r>
              <a:rPr lang="ru-RU" dirty="0" smtClean="0"/>
              <a:t>Экспертиза документов проводится по </a:t>
            </a:r>
            <a:r>
              <a:rPr lang="ru-RU" b="1" dirty="0" smtClean="0"/>
              <a:t>балльной системе.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Рейтинг достижений учащихся </a:t>
            </a:r>
            <a:r>
              <a:rPr lang="ru-RU" dirty="0" smtClean="0"/>
              <a:t>составляется по мере убывания набранных ими баллов и оформляется протоколом приемной комиссии в течение одного рабочего дня после проведения второго этапа индивидуального отбора.</a:t>
            </a:r>
          </a:p>
          <a:p>
            <a:r>
              <a:rPr lang="ru-RU" dirty="0" smtClean="0"/>
              <a:t>При равных результатах индивидуального отбора учитывается </a:t>
            </a:r>
            <a:r>
              <a:rPr lang="ru-RU" b="1" dirty="0" smtClean="0"/>
              <a:t>средний балл промежуточной аттестации.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Зачисление</a:t>
            </a:r>
            <a:r>
              <a:rPr lang="ru-RU" dirty="0" smtClean="0"/>
              <a:t> учащихся в Учреждение оформляется приказом директора в </a:t>
            </a:r>
            <a:r>
              <a:rPr lang="ru-RU" b="1" dirty="0" smtClean="0"/>
              <a:t>течение 7 рабочих дней </a:t>
            </a:r>
            <a:r>
              <a:rPr lang="ru-RU" dirty="0" smtClean="0"/>
              <a:t>со дня составления рейтинга учащихся по результатам индивидуального отбора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2492896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23928" y="2492896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2080" y="2492896"/>
            <a:ext cx="2088232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24328" y="2492896"/>
            <a:ext cx="11521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1680" y="2492896"/>
            <a:ext cx="2088232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11560" y="26369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МАЙ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339752" y="26369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ИЮНЬ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139952" y="25649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ИЮЛЬ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68144" y="26369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АВГУСТ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524328" y="26369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СЕНТЯБРЬ</a:t>
            </a:r>
            <a:endParaRPr lang="ru-RU" b="1" dirty="0"/>
          </a:p>
        </p:txBody>
      </p:sp>
      <p:sp>
        <p:nvSpPr>
          <p:cNvPr id="19" name="Стрелка вверх 18"/>
          <p:cNvSpPr/>
          <p:nvPr/>
        </p:nvSpPr>
        <p:spPr>
          <a:xfrm>
            <a:off x="755576" y="3284984"/>
            <a:ext cx="288032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>
            <a:off x="6660232" y="3212976"/>
            <a:ext cx="288032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>
            <a:off x="2555776" y="3212976"/>
            <a:ext cx="288032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>
            <a:off x="7236296" y="3212976"/>
            <a:ext cx="288032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835696" y="4293096"/>
            <a:ext cx="1656184" cy="14401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1520" y="4221088"/>
            <a:ext cx="1512168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148064" y="4149080"/>
            <a:ext cx="1855440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236296" y="4149080"/>
            <a:ext cx="1368152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79512" y="4221088"/>
            <a:ext cx="151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20.05.2016</a:t>
            </a:r>
          </a:p>
          <a:p>
            <a:pPr algn="ctr"/>
            <a:r>
              <a:rPr lang="ru-RU" dirty="0" smtClean="0"/>
              <a:t>Порядок предоставления документов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1835696" y="4221088"/>
            <a:ext cx="1656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20.06.2016 </a:t>
            </a:r>
          </a:p>
          <a:p>
            <a:pPr algn="ctr"/>
            <a:r>
              <a:rPr lang="ru-RU" dirty="0" smtClean="0"/>
              <a:t>Предоставление документов и заявления на ИО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220072" y="4221088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20.08.2016</a:t>
            </a:r>
          </a:p>
          <a:p>
            <a:r>
              <a:rPr lang="ru-RU" dirty="0" smtClean="0"/>
              <a:t>Вступительное испытание (тестирование)</a:t>
            </a:r>
            <a:endParaRPr lang="ru-RU" dirty="0"/>
          </a:p>
        </p:txBody>
      </p:sp>
      <p:sp>
        <p:nvSpPr>
          <p:cNvPr id="30" name="Стрелка вверх 29"/>
          <p:cNvSpPr/>
          <p:nvPr/>
        </p:nvSpPr>
        <p:spPr>
          <a:xfrm>
            <a:off x="3563888" y="3212976"/>
            <a:ext cx="288032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563888" y="4221088"/>
            <a:ext cx="1440160" cy="14401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563888" y="4221088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30.06.2016</a:t>
            </a:r>
          </a:p>
          <a:p>
            <a:r>
              <a:rPr lang="ru-RU" dirty="0" smtClean="0"/>
              <a:t>Экспертиза документов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236296" y="4221088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30.08.2016</a:t>
            </a:r>
          </a:p>
          <a:p>
            <a:pPr algn="ctr"/>
            <a:r>
              <a:rPr lang="ru-RU" dirty="0" smtClean="0"/>
              <a:t>Приказ о зачислении в 10 класс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51520" y="62068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Порядок проведения индивидуального отбора при поступлении в 10 класс</a:t>
            </a:r>
            <a:endParaRPr lang="ru-RU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244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Индивидуальный отбор</vt:lpstr>
      <vt:lpstr>Критерии индивидуального отбора</vt:lpstr>
      <vt:lpstr>Слайд 3</vt:lpstr>
      <vt:lpstr>Индивидуальный отбор осуществляется в четыре этапа: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отбор</dc:title>
  <dc:creator>Елена_Александровна</dc:creator>
  <cp:lastModifiedBy>nserova</cp:lastModifiedBy>
  <cp:revision>8</cp:revision>
  <dcterms:created xsi:type="dcterms:W3CDTF">2016-03-22T18:02:54Z</dcterms:created>
  <dcterms:modified xsi:type="dcterms:W3CDTF">2016-03-23T15:31:22Z</dcterms:modified>
</cp:coreProperties>
</file>